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03A77E49-0558-45F6-8D82-3A2F372F56B1}" type="datetimeFigureOut">
              <a:rPr lang="en-GB" smtClean="0"/>
              <a:t>16/05/2022</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A4CD5B39-3AE5-4049-94B3-4079F39B087D}"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9848732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A77E49-0558-45F6-8D82-3A2F372F56B1}" type="datetimeFigureOut">
              <a:rPr lang="en-GB" smtClean="0"/>
              <a:t>16/05/2022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251400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03A77E49-0558-45F6-8D82-3A2F372F56B1}" type="datetimeFigureOut">
              <a:rPr lang="en-GB" smtClean="0"/>
              <a:t>16/05/2022</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A4CD5B39-3AE5-4049-94B3-4079F39B087D}"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69144831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3A77E49-0558-45F6-8D82-3A2F372F56B1}" type="datetimeFigureOut">
              <a:rPr lang="en-GB" smtClean="0"/>
              <a:t>16/05/2022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1076489568"/>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3A77E49-0558-45F6-8D82-3A2F372F56B1}" type="datetimeFigureOut">
              <a:rPr lang="en-GB" smtClean="0"/>
              <a:t>16/05/2022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104204783"/>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3A77E49-0558-45F6-8D82-3A2F372F56B1}" type="datetimeFigureOut">
              <a:rPr lang="en-GB" smtClean="0"/>
              <a:t>16/05/2022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2212992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A77E49-0558-45F6-8D82-3A2F372F56B1}" type="datetimeFigureOut">
              <a:rPr lang="en-GB" smtClean="0"/>
              <a:t>16/05/2022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286397534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03A77E49-0558-45F6-8D82-3A2F372F56B1}" type="datetimeFigureOut">
              <a:rPr lang="en-GB" smtClean="0"/>
              <a:t>16/05/2022</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A4CD5B39-3AE5-4049-94B3-4079F39B087D}"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7633790"/>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03A77E49-0558-45F6-8D82-3A2F372F56B1}" type="datetimeFigureOut">
              <a:rPr lang="en-GB" smtClean="0"/>
              <a:t>16/05/2022</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2506102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A77E49-0558-45F6-8D82-3A2F372F56B1}" type="datetimeFigureOut">
              <a:rPr lang="en-GB" smtClean="0"/>
              <a:t>16/05/2022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730819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A77E49-0558-45F6-8D82-3A2F372F56B1}" type="datetimeFigureOut">
              <a:rPr lang="en-GB" smtClean="0"/>
              <a:t>16/05/2022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CD5B39-3AE5-4049-94B3-4079F39B087D}" type="slidenum">
              <a:rPr lang="en-GB" smtClean="0"/>
              <a:t>‹#›</a:t>
            </a:fld>
            <a:endParaRPr lang="en-GB"/>
          </a:p>
        </p:txBody>
      </p:sp>
    </p:spTree>
    <p:extLst>
      <p:ext uri="{BB962C8B-B14F-4D97-AF65-F5344CB8AC3E}">
        <p14:creationId xmlns:p14="http://schemas.microsoft.com/office/powerpoint/2010/main" val="2074507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03A77E49-0558-45F6-8D82-3A2F372F56B1}" type="datetimeFigureOut">
              <a:rPr lang="en-GB" smtClean="0"/>
              <a:t>16/05/2022</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A4CD5B39-3AE5-4049-94B3-4079F39B087D}"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82375044"/>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8000" dirty="0" smtClean="0">
                <a:latin typeface="Twinkl Cursive Looped" panose="02000000000000000000" pitchFamily="2" charset="0"/>
              </a:rPr>
              <a:t>The Journey To Our School Vision</a:t>
            </a:r>
            <a:endParaRPr lang="en-GB" sz="8000" dirty="0">
              <a:latin typeface="Twinkl Cursive Looped" panose="02000000000000000000" pitchFamily="2" charset="0"/>
            </a:endParaRPr>
          </a:p>
        </p:txBody>
      </p:sp>
      <p:sp>
        <p:nvSpPr>
          <p:cNvPr id="3" name="Subtitle 2"/>
          <p:cNvSpPr>
            <a:spLocks noGrp="1"/>
          </p:cNvSpPr>
          <p:nvPr>
            <p:ph type="subTitle" idx="1"/>
          </p:nvPr>
        </p:nvSpPr>
        <p:spPr/>
        <p:txBody>
          <a:bodyPr>
            <a:normAutofit fontScale="62500" lnSpcReduction="20000"/>
          </a:bodyPr>
          <a:lstStyle/>
          <a:p>
            <a:r>
              <a:rPr lang="en-GB" sz="7200" dirty="0" smtClean="0">
                <a:solidFill>
                  <a:schemeClr val="accent2"/>
                </a:solidFill>
                <a:latin typeface="Twinkl Cursive Looped" panose="02000000000000000000" pitchFamily="2" charset="0"/>
              </a:rPr>
              <a:t>Let Your Light Shine</a:t>
            </a:r>
            <a:endParaRPr lang="en-GB" sz="7200" dirty="0">
              <a:solidFill>
                <a:schemeClr val="accent2"/>
              </a:solidFill>
              <a:latin typeface="Twinkl Cursive Looped" panose="02000000000000000000" pitchFamily="2" charset="0"/>
            </a:endParaRPr>
          </a:p>
        </p:txBody>
      </p:sp>
    </p:spTree>
    <p:extLst>
      <p:ext uri="{BB962C8B-B14F-4D97-AF65-F5344CB8AC3E}">
        <p14:creationId xmlns:p14="http://schemas.microsoft.com/office/powerpoint/2010/main" val="3881596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8000" dirty="0" smtClean="0">
                <a:solidFill>
                  <a:schemeClr val="accent1"/>
                </a:solidFill>
                <a:latin typeface="Twinkl Cursive Looped" panose="02000000000000000000" pitchFamily="2" charset="0"/>
              </a:rPr>
              <a:t>Let Your Light Shine</a:t>
            </a:r>
            <a:endParaRPr lang="en-GB" sz="8000" dirty="0">
              <a:solidFill>
                <a:schemeClr val="accent1"/>
              </a:solidFill>
              <a:latin typeface="Twinkl Cursive Looped" panose="02000000000000000000" pitchFamily="2" charset="0"/>
            </a:endParaRPr>
          </a:p>
        </p:txBody>
      </p:sp>
      <p:sp>
        <p:nvSpPr>
          <p:cNvPr id="3" name="Content Placeholder 2"/>
          <p:cNvSpPr>
            <a:spLocks noGrp="1"/>
          </p:cNvSpPr>
          <p:nvPr>
            <p:ph idx="1"/>
          </p:nvPr>
        </p:nvSpPr>
        <p:spPr/>
        <p:txBody>
          <a:bodyPr/>
          <a:lstStyle/>
          <a:p>
            <a:pPr marL="0" indent="0" algn="ctr">
              <a:lnSpc>
                <a:spcPct val="107000"/>
              </a:lnSpc>
              <a:spcAft>
                <a:spcPts val="800"/>
              </a:spcAft>
              <a:buNone/>
            </a:pPr>
            <a:r>
              <a:rPr lang="en-GB" sz="2000" b="1" i="1" dirty="0" smtClean="0">
                <a:effectLst/>
                <a:latin typeface="Twinkl Cursive Looped" panose="02000000000000000000" pitchFamily="2" charset="0"/>
                <a:ea typeface="Calibri" panose="020F0502020204030204" pitchFamily="34" charset="0"/>
                <a:cs typeface="Times New Roman" panose="02020603050405020304" pitchFamily="18" charset="0"/>
              </a:rPr>
              <a:t>“In the same way, let your light shine before others that they may see your good deeds and glorify your father in heaven” </a:t>
            </a:r>
            <a:endParaRPr lang="en-GB" sz="1400" b="1" dirty="0" smtClean="0">
              <a:effectLst/>
              <a:latin typeface="Twinkl Cursive Looped" panose="02000000000000000000" pitchFamily="2"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i="1" dirty="0" smtClean="0">
                <a:effectLst/>
                <a:latin typeface="Twinkl Cursive Looped" panose="02000000000000000000" pitchFamily="2" charset="0"/>
                <a:ea typeface="Calibri" panose="020F0502020204030204" pitchFamily="34" charset="0"/>
                <a:cs typeface="Times New Roman" panose="02020603050405020304" pitchFamily="18" charset="0"/>
              </a:rPr>
              <a:t>Matthew Chapter 5 Verse 16</a:t>
            </a:r>
            <a:endParaRPr lang="en-GB" sz="1400" b="1" dirty="0" smtClean="0">
              <a:effectLst/>
              <a:latin typeface="Twinkl Cursive Looped" panose="02000000000000000000" pitchFamily="2" charset="0"/>
              <a:ea typeface="Calibri" panose="020F0502020204030204" pitchFamily="34" charset="0"/>
              <a:cs typeface="Times New Roman" panose="02020603050405020304" pitchFamily="18" charset="0"/>
            </a:endParaRPr>
          </a:p>
          <a:p>
            <a:pPr indent="0">
              <a:lnSpc>
                <a:spcPct val="107000"/>
              </a:lnSpc>
              <a:spcAft>
                <a:spcPts val="0"/>
              </a:spcAft>
              <a:buNone/>
            </a:pPr>
            <a:r>
              <a:rPr lang="en-GB" dirty="0">
                <a:latin typeface="Twinkl Cursive Looped" panose="02000000000000000000" pitchFamily="2" charset="0"/>
                <a:ea typeface="Calibri" panose="020F0502020204030204" pitchFamily="34" charset="0"/>
                <a:cs typeface="Times New Roman" panose="02020603050405020304" pitchFamily="18" charset="0"/>
              </a:rPr>
              <a:t>We aim for forgiveness and reconciliation in safe surroundings. We seek experiences to spark confidence to nurture and show delight. We want to illuminate hopes, dreams and aspirations and to build humanity through relationships inspired by the glow of others. We value everyone through thoughts and actions.</a:t>
            </a:r>
            <a:endParaRPr lang="en-GB" sz="1400" dirty="0" smtClean="0">
              <a:effectLst/>
              <a:latin typeface="Twinkl Cursive Looped" panose="02000000000000000000" pitchFamily="2"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905164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dirty="0" smtClean="0">
                <a:latin typeface="Twinkl Cursive Looped" panose="02000000000000000000" pitchFamily="2" charset="0"/>
              </a:rPr>
              <a:t>In The </a:t>
            </a:r>
            <a:r>
              <a:rPr lang="en-GB" sz="7200" dirty="0">
                <a:latin typeface="Twinkl Cursive Looped" panose="02000000000000000000" pitchFamily="2" charset="0"/>
              </a:rPr>
              <a:t>B</a:t>
            </a:r>
            <a:r>
              <a:rPr lang="en-GB" sz="7200" dirty="0" smtClean="0">
                <a:latin typeface="Twinkl Cursive Looped" panose="02000000000000000000" pitchFamily="2" charset="0"/>
              </a:rPr>
              <a:t>eginning…</a:t>
            </a:r>
            <a:endParaRPr lang="en-GB" sz="7200" dirty="0">
              <a:latin typeface="Twinkl Cursive Looped" panose="02000000000000000000" pitchFamily="2" charset="0"/>
            </a:endParaRPr>
          </a:p>
        </p:txBody>
      </p:sp>
      <p:sp>
        <p:nvSpPr>
          <p:cNvPr id="3" name="Content Placeholder 2"/>
          <p:cNvSpPr>
            <a:spLocks noGrp="1"/>
          </p:cNvSpPr>
          <p:nvPr>
            <p:ph idx="1"/>
          </p:nvPr>
        </p:nvSpPr>
        <p:spPr/>
        <p:txBody>
          <a:bodyPr>
            <a:normAutofit fontScale="77500" lnSpcReduction="20000"/>
          </a:bodyPr>
          <a:lstStyle/>
          <a:p>
            <a:pPr marL="0" indent="0">
              <a:buNone/>
            </a:pPr>
            <a:r>
              <a:rPr lang="en-GB" sz="3200" dirty="0" smtClean="0">
                <a:latin typeface="Twinkl Cursive Looped" panose="02000000000000000000" pitchFamily="2" charset="0"/>
              </a:rPr>
              <a:t>Our Worship Group were tasked with describing the school and it’s characteristics linking to the four basic elements from The Church of England’s vision for Education, ‘Deeply Christian, Serving the Common Good’, </a:t>
            </a:r>
            <a:r>
              <a:rPr lang="en-GB" sz="3200" dirty="0">
                <a:latin typeface="Twinkl Cursive Looped" panose="02000000000000000000" pitchFamily="2" charset="0"/>
              </a:rPr>
              <a:t>with Jesus' promise of 'life in all its fullness' at its heart. - John 10:10</a:t>
            </a:r>
            <a:endParaRPr lang="en-GB" sz="3200" dirty="0" smtClean="0">
              <a:latin typeface="Twinkl Cursive Looped" panose="02000000000000000000" pitchFamily="2" charset="0"/>
            </a:endParaRPr>
          </a:p>
          <a:p>
            <a:pPr marL="0" indent="0">
              <a:buNone/>
            </a:pPr>
            <a:r>
              <a:rPr lang="en-GB" sz="3200" b="1" dirty="0" smtClean="0">
                <a:latin typeface="Twinkl Cursive Looped" panose="02000000000000000000" pitchFamily="2" charset="0"/>
              </a:rPr>
              <a:t>Wisdom</a:t>
            </a:r>
          </a:p>
          <a:p>
            <a:pPr marL="0" indent="0">
              <a:buNone/>
            </a:pPr>
            <a:r>
              <a:rPr lang="en-GB" sz="3200" b="1" dirty="0" smtClean="0">
                <a:latin typeface="Twinkl Cursive Looped" panose="02000000000000000000" pitchFamily="2" charset="0"/>
              </a:rPr>
              <a:t>Hope</a:t>
            </a:r>
          </a:p>
          <a:p>
            <a:pPr marL="0" indent="0">
              <a:buNone/>
            </a:pPr>
            <a:r>
              <a:rPr lang="en-GB" sz="3200" b="1" dirty="0" smtClean="0">
                <a:latin typeface="Twinkl Cursive Looped" panose="02000000000000000000" pitchFamily="2" charset="0"/>
              </a:rPr>
              <a:t>Community</a:t>
            </a:r>
          </a:p>
          <a:p>
            <a:pPr marL="0" indent="0">
              <a:buNone/>
            </a:pPr>
            <a:r>
              <a:rPr lang="en-GB" sz="3200" b="1" dirty="0" smtClean="0">
                <a:latin typeface="Twinkl Cursive Looped" panose="02000000000000000000" pitchFamily="2" charset="0"/>
              </a:rPr>
              <a:t>Dignity</a:t>
            </a:r>
            <a:endParaRPr lang="en-GB" sz="3200" b="1" dirty="0">
              <a:latin typeface="Twinkl Cursive Looped" panose="02000000000000000000" pitchFamily="2" charset="0"/>
            </a:endParaRPr>
          </a:p>
        </p:txBody>
      </p:sp>
    </p:spTree>
    <p:extLst>
      <p:ext uri="{BB962C8B-B14F-4D97-AF65-F5344CB8AC3E}">
        <p14:creationId xmlns:p14="http://schemas.microsoft.com/office/powerpoint/2010/main" val="2023873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6000" dirty="0" smtClean="0">
                <a:latin typeface="Twinkl Cursive Looped" panose="02000000000000000000" pitchFamily="2" charset="0"/>
              </a:rPr>
              <a:t>Words to describe our school…</a:t>
            </a:r>
            <a:endParaRPr lang="en-GB" sz="6000"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a:off x="3392318" y="2286000"/>
            <a:ext cx="5896313" cy="3594100"/>
          </a:xfrm>
          <a:prstGeom prst="rect">
            <a:avLst/>
          </a:prstGeom>
        </p:spPr>
      </p:pic>
    </p:spTree>
    <p:extLst>
      <p:ext uri="{BB962C8B-B14F-4D97-AF65-F5344CB8AC3E}">
        <p14:creationId xmlns:p14="http://schemas.microsoft.com/office/powerpoint/2010/main" val="858830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7200" dirty="0" smtClean="0">
                <a:latin typeface="Twinkl Cursive Looped" panose="02000000000000000000" pitchFamily="2" charset="0"/>
              </a:rPr>
              <a:t>Our School Community…</a:t>
            </a:r>
            <a:endParaRPr lang="en-GB" sz="7200"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a:off x="3392318" y="2286000"/>
            <a:ext cx="5896313" cy="3594100"/>
          </a:xfrm>
          <a:prstGeom prst="rect">
            <a:avLst/>
          </a:prstGeom>
        </p:spPr>
      </p:pic>
    </p:spTree>
    <p:extLst>
      <p:ext uri="{BB962C8B-B14F-4D97-AF65-F5344CB8AC3E}">
        <p14:creationId xmlns:p14="http://schemas.microsoft.com/office/powerpoint/2010/main" val="279821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smtClean="0">
                <a:latin typeface="Twinkl Cursive Looped" panose="02000000000000000000" pitchFamily="2" charset="0"/>
              </a:rPr>
              <a:t>From this the most popular words and phrases were put to parents, staff and governors</a:t>
            </a:r>
            <a:r>
              <a:rPr lang="en-GB" dirty="0" smtClean="0">
                <a:latin typeface="Twinkl Cursive Looped" panose="02000000000000000000" pitchFamily="2" charset="0"/>
              </a:rPr>
              <a:t>… </a:t>
            </a:r>
            <a:endParaRPr lang="en-GB" dirty="0">
              <a:latin typeface="Twinkl Cursive Looped" panose="02000000000000000000" pitchFamily="2" charset="0"/>
            </a:endParaRPr>
          </a:p>
        </p:txBody>
      </p:sp>
      <p:sp>
        <p:nvSpPr>
          <p:cNvPr id="3" name="Content Placeholder 2"/>
          <p:cNvSpPr>
            <a:spLocks noGrp="1"/>
          </p:cNvSpPr>
          <p:nvPr>
            <p:ph idx="1"/>
          </p:nvPr>
        </p:nvSpPr>
        <p:spPr>
          <a:xfrm>
            <a:off x="1251678" y="1985555"/>
            <a:ext cx="10178322" cy="3593591"/>
          </a:xfrm>
        </p:spPr>
        <p:txBody>
          <a:bodyPr>
            <a:noAutofit/>
          </a:bodyPr>
          <a:lstStyle/>
          <a:p>
            <a:pPr marL="0" indent="0">
              <a:buNone/>
            </a:pPr>
            <a:r>
              <a:rPr lang="en-GB" sz="3000" dirty="0" smtClean="0">
                <a:latin typeface="Twinkl Cursive Looped" panose="02000000000000000000" pitchFamily="2" charset="0"/>
              </a:rPr>
              <a:t>And these were the words our stakeholders thought represented SMB…</a:t>
            </a:r>
          </a:p>
          <a:p>
            <a:pPr marL="0" indent="0">
              <a:buNone/>
            </a:pPr>
            <a:r>
              <a:rPr lang="en-GB" sz="3000" b="1" dirty="0" smtClean="0">
                <a:latin typeface="Twinkl Cursive Looped" panose="02000000000000000000" pitchFamily="2" charset="0"/>
              </a:rPr>
              <a:t>Nurturing</a:t>
            </a:r>
          </a:p>
          <a:p>
            <a:pPr marL="0" indent="0">
              <a:buNone/>
            </a:pPr>
            <a:r>
              <a:rPr lang="en-GB" sz="3000" b="1" dirty="0" smtClean="0">
                <a:latin typeface="Twinkl Cursive Looped" panose="02000000000000000000" pitchFamily="2" charset="0"/>
              </a:rPr>
              <a:t>Inclusive</a:t>
            </a:r>
          </a:p>
          <a:p>
            <a:pPr marL="0" indent="0">
              <a:buNone/>
            </a:pPr>
            <a:r>
              <a:rPr lang="en-GB" sz="3000" b="1" dirty="0" smtClean="0">
                <a:latin typeface="Twinkl Cursive Looped" panose="02000000000000000000" pitchFamily="2" charset="0"/>
              </a:rPr>
              <a:t>Safe </a:t>
            </a:r>
          </a:p>
          <a:p>
            <a:pPr marL="0" indent="0">
              <a:buNone/>
            </a:pPr>
            <a:r>
              <a:rPr lang="en-GB" sz="3000" b="1" dirty="0">
                <a:latin typeface="Twinkl Cursive Looped" panose="02000000000000000000" pitchFamily="2" charset="0"/>
              </a:rPr>
              <a:t>Educating</a:t>
            </a:r>
          </a:p>
          <a:p>
            <a:pPr marL="0" indent="0">
              <a:buNone/>
            </a:pPr>
            <a:r>
              <a:rPr lang="en-GB" sz="3000" b="1" dirty="0" smtClean="0">
                <a:latin typeface="Twinkl Cursive Looped" panose="02000000000000000000" pitchFamily="2" charset="0"/>
              </a:rPr>
              <a:t>Inspiring</a:t>
            </a:r>
          </a:p>
          <a:p>
            <a:pPr marL="0" indent="0">
              <a:buNone/>
            </a:pPr>
            <a:r>
              <a:rPr lang="en-GB" sz="3000" b="1" dirty="0" smtClean="0">
                <a:latin typeface="Twinkl Cursive Looped" panose="02000000000000000000" pitchFamily="2" charset="0"/>
              </a:rPr>
              <a:t>Family Orientated</a:t>
            </a:r>
            <a:endParaRPr lang="en-GB" sz="3000" b="1" dirty="0">
              <a:latin typeface="Twinkl Cursive Looped" panose="02000000000000000000" pitchFamily="2" charset="0"/>
            </a:endParaRPr>
          </a:p>
        </p:txBody>
      </p:sp>
    </p:spTree>
    <p:extLst>
      <p:ext uri="{BB962C8B-B14F-4D97-AF65-F5344CB8AC3E}">
        <p14:creationId xmlns:p14="http://schemas.microsoft.com/office/powerpoint/2010/main" val="296076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Stakeholders choice of phrases representing the four basic elements…</a:t>
            </a:r>
            <a:endParaRPr lang="en-GB" dirty="0">
              <a:latin typeface="Twinkl Cursive Looped" panose="02000000000000000000" pitchFamily="2" charset="0"/>
            </a:endParaRPr>
          </a:p>
        </p:txBody>
      </p:sp>
      <p:sp>
        <p:nvSpPr>
          <p:cNvPr id="3" name="Content Placeholder 2"/>
          <p:cNvSpPr>
            <a:spLocks noGrp="1"/>
          </p:cNvSpPr>
          <p:nvPr>
            <p:ph idx="1"/>
          </p:nvPr>
        </p:nvSpPr>
        <p:spPr>
          <a:xfrm>
            <a:off x="1251678" y="2769327"/>
            <a:ext cx="10178322" cy="3593591"/>
          </a:xfrm>
        </p:spPr>
        <p:txBody>
          <a:bodyPr>
            <a:normAutofit fontScale="92500" lnSpcReduction="20000"/>
          </a:bodyPr>
          <a:lstStyle/>
          <a:p>
            <a:pPr marL="0" indent="0">
              <a:buNone/>
            </a:pPr>
            <a:r>
              <a:rPr lang="en-GB" sz="4000" b="1" dirty="0" smtClean="0">
                <a:latin typeface="Twinkl Cursive Looped" panose="02000000000000000000" pitchFamily="2" charset="0"/>
              </a:rPr>
              <a:t>Wisdom</a:t>
            </a:r>
            <a:r>
              <a:rPr lang="en-GB" sz="4000" dirty="0" smtClean="0">
                <a:latin typeface="Twinkl Cursive Looped" panose="02000000000000000000" pitchFamily="2" charset="0"/>
              </a:rPr>
              <a:t> – to provide children with knowledge, skills and understanding</a:t>
            </a:r>
          </a:p>
          <a:p>
            <a:pPr marL="0" indent="0">
              <a:buNone/>
            </a:pPr>
            <a:r>
              <a:rPr lang="en-GB" sz="4000" b="1" dirty="0" smtClean="0">
                <a:latin typeface="Twinkl Cursive Looped" panose="02000000000000000000" pitchFamily="2" charset="0"/>
              </a:rPr>
              <a:t>Hope</a:t>
            </a:r>
            <a:r>
              <a:rPr lang="en-GB" sz="4000" dirty="0" smtClean="0">
                <a:latin typeface="Twinkl Cursive Looped" panose="02000000000000000000" pitchFamily="2" charset="0"/>
              </a:rPr>
              <a:t> – Teaching children to be confident</a:t>
            </a:r>
          </a:p>
          <a:p>
            <a:pPr marL="0" indent="0">
              <a:buNone/>
            </a:pPr>
            <a:r>
              <a:rPr lang="en-GB" sz="4000" b="1" dirty="0" smtClean="0">
                <a:latin typeface="Twinkl Cursive Looped" panose="02000000000000000000" pitchFamily="2" charset="0"/>
              </a:rPr>
              <a:t>Community </a:t>
            </a:r>
            <a:r>
              <a:rPr lang="en-GB" sz="4000" dirty="0" smtClean="0">
                <a:latin typeface="Twinkl Cursive Looped" panose="02000000000000000000" pitchFamily="2" charset="0"/>
              </a:rPr>
              <a:t>– To encourage one another</a:t>
            </a:r>
          </a:p>
          <a:p>
            <a:pPr marL="0" indent="0">
              <a:buNone/>
            </a:pPr>
            <a:r>
              <a:rPr lang="en-GB" sz="4000" b="1" dirty="0" smtClean="0">
                <a:latin typeface="Twinkl Cursive Looped" panose="02000000000000000000" pitchFamily="2" charset="0"/>
              </a:rPr>
              <a:t>Dignity</a:t>
            </a:r>
            <a:r>
              <a:rPr lang="en-GB" sz="4000" dirty="0" smtClean="0">
                <a:latin typeface="Twinkl Cursive Looped" panose="02000000000000000000" pitchFamily="2" charset="0"/>
              </a:rPr>
              <a:t> – to treat others as you would like to be treated</a:t>
            </a:r>
            <a:endParaRPr lang="en-GB" sz="4000" dirty="0">
              <a:latin typeface="Twinkl Cursive Looped" panose="02000000000000000000" pitchFamily="2" charset="0"/>
            </a:endParaRPr>
          </a:p>
        </p:txBody>
      </p:sp>
    </p:spTree>
    <p:extLst>
      <p:ext uri="{BB962C8B-B14F-4D97-AF65-F5344CB8AC3E}">
        <p14:creationId xmlns:p14="http://schemas.microsoft.com/office/powerpoint/2010/main" val="1610181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From these phrases the staff were tasked with creating the aims of SMB…</a:t>
            </a:r>
            <a:endParaRPr lang="en-GB" dirty="0">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b="1" dirty="0" smtClean="0">
                <a:latin typeface="Twinkl Cursive Looped" panose="02000000000000000000" pitchFamily="2" charset="0"/>
              </a:rPr>
              <a:t>Wisdom</a:t>
            </a:r>
          </a:p>
          <a:p>
            <a:pPr marL="0" indent="0">
              <a:buNone/>
            </a:pPr>
            <a:r>
              <a:rPr lang="en-GB" dirty="0">
                <a:latin typeface="Twinkl Cursive Looped" panose="02000000000000000000" pitchFamily="2" charset="0"/>
              </a:rPr>
              <a:t>To seek experiences to </a:t>
            </a:r>
            <a:r>
              <a:rPr lang="en-GB" dirty="0">
                <a:solidFill>
                  <a:schemeClr val="accent1"/>
                </a:solidFill>
                <a:latin typeface="Twinkl Cursive Looped" panose="02000000000000000000" pitchFamily="2" charset="0"/>
              </a:rPr>
              <a:t>spark </a:t>
            </a:r>
            <a:r>
              <a:rPr lang="en-GB" dirty="0">
                <a:latin typeface="Twinkl Cursive Looped" panose="02000000000000000000" pitchFamily="2" charset="0"/>
              </a:rPr>
              <a:t>the confidence to nurture and show delight</a:t>
            </a:r>
          </a:p>
          <a:p>
            <a:pPr marL="0" indent="0">
              <a:buNone/>
            </a:pPr>
            <a:r>
              <a:rPr lang="en-GB" b="1" dirty="0" smtClean="0">
                <a:latin typeface="Twinkl Cursive Looped" panose="02000000000000000000" pitchFamily="2" charset="0"/>
              </a:rPr>
              <a:t>Hope</a:t>
            </a:r>
          </a:p>
          <a:p>
            <a:pPr marL="0" indent="0">
              <a:buNone/>
            </a:pPr>
            <a:r>
              <a:rPr lang="en-GB" dirty="0">
                <a:latin typeface="Twinkl Cursive Looped" panose="02000000000000000000" pitchFamily="2" charset="0"/>
              </a:rPr>
              <a:t>To </a:t>
            </a:r>
            <a:r>
              <a:rPr lang="en-GB" dirty="0">
                <a:solidFill>
                  <a:schemeClr val="accent1"/>
                </a:solidFill>
                <a:latin typeface="Twinkl Cursive Looped" panose="02000000000000000000" pitchFamily="2" charset="0"/>
              </a:rPr>
              <a:t>illuminate</a:t>
            </a:r>
            <a:r>
              <a:rPr lang="en-GB" dirty="0">
                <a:latin typeface="Twinkl Cursive Looped" panose="02000000000000000000" pitchFamily="2" charset="0"/>
              </a:rPr>
              <a:t> hopes, dreams and aspirations</a:t>
            </a:r>
          </a:p>
          <a:p>
            <a:pPr marL="0" indent="0">
              <a:buNone/>
            </a:pPr>
            <a:r>
              <a:rPr lang="en-GB" b="1" dirty="0" smtClean="0">
                <a:latin typeface="Twinkl Cursive Looped" panose="02000000000000000000" pitchFamily="2" charset="0"/>
              </a:rPr>
              <a:t>Community</a:t>
            </a:r>
          </a:p>
          <a:p>
            <a:pPr marL="0" indent="0">
              <a:buNone/>
            </a:pPr>
            <a:r>
              <a:rPr lang="en-GB" dirty="0">
                <a:latin typeface="Twinkl Cursive Looped" panose="02000000000000000000" pitchFamily="2" charset="0"/>
              </a:rPr>
              <a:t>To build humanity through relationships inspired by the </a:t>
            </a:r>
            <a:r>
              <a:rPr lang="en-GB" dirty="0">
                <a:solidFill>
                  <a:schemeClr val="accent1"/>
                </a:solidFill>
                <a:latin typeface="Twinkl Cursive Looped" panose="02000000000000000000" pitchFamily="2" charset="0"/>
              </a:rPr>
              <a:t>glow</a:t>
            </a:r>
            <a:r>
              <a:rPr lang="en-GB" dirty="0">
                <a:latin typeface="Twinkl Cursive Looped" panose="02000000000000000000" pitchFamily="2" charset="0"/>
              </a:rPr>
              <a:t> of others</a:t>
            </a:r>
          </a:p>
          <a:p>
            <a:pPr marL="0" indent="0">
              <a:buNone/>
            </a:pPr>
            <a:r>
              <a:rPr lang="en-GB" b="1" dirty="0" smtClean="0">
                <a:latin typeface="Twinkl Cursive Looped" panose="02000000000000000000" pitchFamily="2" charset="0"/>
              </a:rPr>
              <a:t>Dignity</a:t>
            </a:r>
          </a:p>
          <a:p>
            <a:pPr marL="0" indent="0">
              <a:buNone/>
            </a:pPr>
            <a:r>
              <a:rPr lang="en-GB" dirty="0">
                <a:latin typeface="Twinkl Cursive Looped" panose="02000000000000000000" pitchFamily="2" charset="0"/>
              </a:rPr>
              <a:t>To value everyone through thoughts and actions</a:t>
            </a:r>
          </a:p>
          <a:p>
            <a:pPr marL="0" indent="0">
              <a:buNone/>
            </a:pPr>
            <a:endParaRPr lang="en-GB" dirty="0"/>
          </a:p>
        </p:txBody>
      </p:sp>
    </p:spTree>
    <p:extLst>
      <p:ext uri="{BB962C8B-B14F-4D97-AF65-F5344CB8AC3E}">
        <p14:creationId xmlns:p14="http://schemas.microsoft.com/office/powerpoint/2010/main" val="2648300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And because our overarching value of behaviour is </a:t>
            </a:r>
            <a:r>
              <a:rPr lang="en-GB" b="1" dirty="0" smtClean="0">
                <a:latin typeface="Twinkl Cursive Looped" panose="02000000000000000000" pitchFamily="2" charset="0"/>
              </a:rPr>
              <a:t>‘Everyone has the right to feel safe’…</a:t>
            </a:r>
            <a:endParaRPr lang="en-GB" b="1" dirty="0">
              <a:latin typeface="Twinkl Cursive Looped" panose="02000000000000000000" pitchFamily="2" charset="0"/>
            </a:endParaRPr>
          </a:p>
        </p:txBody>
      </p:sp>
      <p:sp>
        <p:nvSpPr>
          <p:cNvPr id="3" name="Content Placeholder 2"/>
          <p:cNvSpPr>
            <a:spLocks noGrp="1"/>
          </p:cNvSpPr>
          <p:nvPr>
            <p:ph idx="1"/>
          </p:nvPr>
        </p:nvSpPr>
        <p:spPr>
          <a:xfrm>
            <a:off x="1251678" y="3108961"/>
            <a:ext cx="10178322" cy="3593591"/>
          </a:xfrm>
        </p:spPr>
        <p:txBody>
          <a:bodyPr>
            <a:normAutofit fontScale="77500" lnSpcReduction="20000"/>
          </a:bodyPr>
          <a:lstStyle/>
          <a:p>
            <a:pPr marL="0" indent="0">
              <a:buNone/>
            </a:pPr>
            <a:endParaRPr lang="en-GB" sz="4000" dirty="0" smtClean="0">
              <a:latin typeface="Twinkl Cursive Looped" panose="02000000000000000000" pitchFamily="2" charset="0"/>
            </a:endParaRPr>
          </a:p>
          <a:p>
            <a:pPr marL="0" indent="0">
              <a:buNone/>
            </a:pPr>
            <a:r>
              <a:rPr lang="en-GB" sz="4000" dirty="0" smtClean="0">
                <a:latin typeface="Twinkl Cursive Looped" panose="02000000000000000000" pitchFamily="2" charset="0"/>
              </a:rPr>
              <a:t>We linked this to our school prayer (The Coventry ICON School Prayer of reconciliation and came up with our first aim…</a:t>
            </a:r>
          </a:p>
          <a:p>
            <a:pPr marL="0" indent="0">
              <a:buNone/>
            </a:pPr>
            <a:endParaRPr lang="en-GB" sz="4000" dirty="0" smtClean="0">
              <a:latin typeface="Twinkl Cursive Looped" panose="02000000000000000000" pitchFamily="2" charset="0"/>
            </a:endParaRPr>
          </a:p>
          <a:p>
            <a:pPr marL="0" indent="0">
              <a:buNone/>
            </a:pPr>
            <a:r>
              <a:rPr lang="en-GB" sz="4000" dirty="0">
                <a:latin typeface="Twinkl Cursive Looped" panose="02000000000000000000" pitchFamily="2" charset="0"/>
              </a:rPr>
              <a:t>For forgiveness and reconciliation in safe surroundings</a:t>
            </a:r>
          </a:p>
          <a:p>
            <a:pPr marL="0" indent="0">
              <a:buNone/>
            </a:pPr>
            <a:endParaRPr lang="en-GB" dirty="0"/>
          </a:p>
        </p:txBody>
      </p:sp>
    </p:spTree>
    <p:extLst>
      <p:ext uri="{BB962C8B-B14F-4D97-AF65-F5344CB8AC3E}">
        <p14:creationId xmlns:p14="http://schemas.microsoft.com/office/powerpoint/2010/main" val="16542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Twinkl Cursive Looped" panose="02000000000000000000" pitchFamily="2" charset="0"/>
              </a:rPr>
              <a:t>We then wanted a verse from the Bible to show how our aims reflected as a vision</a:t>
            </a:r>
            <a:endParaRPr lang="en-GB" dirty="0">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dirty="0" smtClean="0">
                <a:latin typeface="Twinkl Cursive Looped" panose="02000000000000000000" pitchFamily="2" charset="0"/>
              </a:rPr>
              <a:t>We also wanted a verse from St Matthew to reflect our school name and looked at the following for inspiration…</a:t>
            </a:r>
          </a:p>
          <a:p>
            <a:pPr marL="0" indent="0">
              <a:buNone/>
            </a:pPr>
            <a:r>
              <a:rPr lang="en-GB" i="1" dirty="0" smtClean="0">
                <a:latin typeface="Twinkl Cursive Looped" panose="02000000000000000000" pitchFamily="2" charset="0"/>
              </a:rPr>
              <a:t>Blessed are the peacemakers, for they are called the children of God Matthew 5:9</a:t>
            </a:r>
          </a:p>
          <a:p>
            <a:pPr marL="0" indent="0">
              <a:buNone/>
            </a:pPr>
            <a:r>
              <a:rPr lang="en-GB" i="1" dirty="0" smtClean="0">
                <a:latin typeface="Twinkl Cursive Looped" panose="02000000000000000000" pitchFamily="2" charset="0"/>
              </a:rPr>
              <a:t>So in everything, do to others what you would have them do to you, for this sums up the law and the prophets. Matthew 7:12</a:t>
            </a:r>
          </a:p>
          <a:p>
            <a:pPr marL="0" indent="0">
              <a:buNone/>
            </a:pPr>
            <a:r>
              <a:rPr lang="en-GB" i="1" dirty="0" smtClean="0">
                <a:latin typeface="Twinkl Cursive Looped" panose="02000000000000000000" pitchFamily="2" charset="0"/>
              </a:rPr>
              <a:t>Ask and it will be given to you: seek and you will find; knock the door and it will be opened to you. Matthew 7:7</a:t>
            </a:r>
          </a:p>
          <a:p>
            <a:pPr marL="0" indent="0">
              <a:buNone/>
            </a:pPr>
            <a:r>
              <a:rPr lang="en-GB" i="1" dirty="0" smtClean="0">
                <a:latin typeface="Twinkl Cursive Looped" panose="02000000000000000000" pitchFamily="2" charset="0"/>
              </a:rPr>
              <a:t>In the same way, let your light shine before others that they may see your good deeds and glorify your father in heaven. Matthew 5:16</a:t>
            </a:r>
            <a:endParaRPr lang="en-GB" i="1" dirty="0">
              <a:latin typeface="Twinkl Cursive Looped" panose="02000000000000000000" pitchFamily="2" charset="0"/>
            </a:endParaRPr>
          </a:p>
        </p:txBody>
      </p:sp>
    </p:spTree>
    <p:extLst>
      <p:ext uri="{BB962C8B-B14F-4D97-AF65-F5344CB8AC3E}">
        <p14:creationId xmlns:p14="http://schemas.microsoft.com/office/powerpoint/2010/main" val="462034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smtClean="0">
                <a:latin typeface="Twinkl Cursive Looped" panose="02000000000000000000" pitchFamily="2" charset="0"/>
              </a:rPr>
              <a:t>And we chose…</a:t>
            </a:r>
            <a:endParaRPr lang="en-GB" sz="7200" dirty="0">
              <a:latin typeface="Twinkl Cursive Looped" panose="02000000000000000000" pitchFamily="2" charset="0"/>
            </a:endParaRPr>
          </a:p>
        </p:txBody>
      </p:sp>
      <p:sp>
        <p:nvSpPr>
          <p:cNvPr id="3" name="Content Placeholder 2"/>
          <p:cNvSpPr>
            <a:spLocks noGrp="1"/>
          </p:cNvSpPr>
          <p:nvPr>
            <p:ph idx="1"/>
          </p:nvPr>
        </p:nvSpPr>
        <p:spPr/>
        <p:txBody>
          <a:bodyPr/>
          <a:lstStyle/>
          <a:p>
            <a:pPr marL="0" indent="0" algn="ctr">
              <a:lnSpc>
                <a:spcPct val="107000"/>
              </a:lnSpc>
              <a:spcAft>
                <a:spcPts val="800"/>
              </a:spcAft>
              <a:buNone/>
            </a:pPr>
            <a:r>
              <a:rPr lang="en-GB" sz="8000" dirty="0">
                <a:solidFill>
                  <a:srgbClr val="0070C0"/>
                </a:solidFill>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rPr>
              <a:t>Let Your Light </a:t>
            </a:r>
            <a:r>
              <a:rPr lang="en-GB" sz="8000" dirty="0" smtClean="0">
                <a:solidFill>
                  <a:srgbClr val="0070C0"/>
                </a:solidFill>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rPr>
              <a:t>Shine</a:t>
            </a:r>
          </a:p>
          <a:p>
            <a:pPr marL="0" indent="0">
              <a:lnSpc>
                <a:spcPct val="107000"/>
              </a:lnSpc>
              <a:spcAft>
                <a:spcPts val="800"/>
              </a:spcAft>
              <a:buNone/>
            </a:pPr>
            <a:r>
              <a:rPr lang="en-GB" sz="1600" dirty="0" smtClean="0">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rPr>
              <a:t>And then we added in the </a:t>
            </a:r>
            <a:r>
              <a:rPr lang="en-GB" sz="1600" dirty="0" smtClean="0">
                <a:solidFill>
                  <a:schemeClr val="accent1"/>
                </a:solidFill>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rPr>
              <a:t>‘shine’ </a:t>
            </a:r>
            <a:r>
              <a:rPr lang="en-GB" sz="1600" dirty="0" smtClean="0">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rPr>
              <a:t>words to our aims</a:t>
            </a:r>
            <a:endParaRPr lang="en-GB" sz="1600" dirty="0">
              <a:effectLst>
                <a:glow rad="63500">
                  <a:schemeClr val="accent4">
                    <a:satMod val="175000"/>
                    <a:alpha val="40000"/>
                  </a:schemeClr>
                </a:glow>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704105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How we linked this to school rules and rewards…</a:t>
            </a:r>
            <a:endParaRPr lang="en-GB" dirty="0">
              <a:latin typeface="Twinkl Cursive Looped" panose="02000000000000000000" pitchFamily="2" charset="0"/>
            </a:endParaRPr>
          </a:p>
        </p:txBody>
      </p:sp>
      <p:sp>
        <p:nvSpPr>
          <p:cNvPr id="3" name="Content Placeholder 2"/>
          <p:cNvSpPr>
            <a:spLocks noGrp="1"/>
          </p:cNvSpPr>
          <p:nvPr>
            <p:ph idx="1"/>
          </p:nvPr>
        </p:nvSpPr>
        <p:spPr>
          <a:xfrm>
            <a:off x="1251678" y="1874517"/>
            <a:ext cx="10178322" cy="4005075"/>
          </a:xfrm>
        </p:spPr>
        <p:txBody>
          <a:bodyPr/>
          <a:lstStyle/>
          <a:p>
            <a:pPr marL="0" indent="0">
              <a:buNone/>
            </a:pPr>
            <a:r>
              <a:rPr lang="en-GB" dirty="0" smtClean="0">
                <a:latin typeface="Twinkl Cursive Looped" panose="02000000000000000000" pitchFamily="2" charset="0"/>
              </a:rPr>
              <a:t>We created a school code of conduct…</a:t>
            </a:r>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4104" y="1128451"/>
            <a:ext cx="2769324" cy="5538648"/>
          </a:xfrm>
          <a:prstGeom prst="rect">
            <a:avLst/>
          </a:prstGeom>
        </p:spPr>
      </p:pic>
    </p:spTree>
    <p:extLst>
      <p:ext uri="{BB962C8B-B14F-4D97-AF65-F5344CB8AC3E}">
        <p14:creationId xmlns:p14="http://schemas.microsoft.com/office/powerpoint/2010/main" val="3617731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latin typeface="Twinkl Cursive Looped" panose="02000000000000000000" pitchFamily="2" charset="0"/>
              </a:rPr>
              <a:t>We changed our ‘Green is Great’ awards to ‘Shine Awards’…</a:t>
            </a:r>
            <a:endParaRPr lang="en-GB" sz="4000"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a:off x="3622126" y="2286000"/>
            <a:ext cx="5436697" cy="3594100"/>
          </a:xfrm>
          <a:prstGeom prst="rect">
            <a:avLst/>
          </a:prstGeom>
        </p:spPr>
      </p:pic>
      <p:pic>
        <p:nvPicPr>
          <p:cNvPr id="5" name="Picture 4"/>
          <p:cNvPicPr>
            <a:picLocks noChangeAspect="1"/>
          </p:cNvPicPr>
          <p:nvPr/>
        </p:nvPicPr>
        <p:blipFill>
          <a:blip r:embed="rId3"/>
          <a:stretch>
            <a:fillRect/>
          </a:stretch>
        </p:blipFill>
        <p:spPr>
          <a:xfrm>
            <a:off x="3585350" y="1690688"/>
            <a:ext cx="1886213" cy="1467055"/>
          </a:xfrm>
          <a:prstGeom prst="rect">
            <a:avLst/>
          </a:prstGeom>
        </p:spPr>
      </p:pic>
      <p:pic>
        <p:nvPicPr>
          <p:cNvPr id="6" name="Picture 5"/>
          <p:cNvPicPr>
            <a:picLocks noChangeAspect="1"/>
          </p:cNvPicPr>
          <p:nvPr/>
        </p:nvPicPr>
        <p:blipFill>
          <a:blip r:embed="rId4"/>
          <a:stretch>
            <a:fillRect/>
          </a:stretch>
        </p:blipFill>
        <p:spPr>
          <a:xfrm>
            <a:off x="6875677" y="1637168"/>
            <a:ext cx="2124371" cy="781159"/>
          </a:xfrm>
          <a:prstGeom prst="rect">
            <a:avLst/>
          </a:prstGeom>
        </p:spPr>
      </p:pic>
      <p:pic>
        <p:nvPicPr>
          <p:cNvPr id="7" name="Picture 6"/>
          <p:cNvPicPr>
            <a:picLocks noChangeAspect="1"/>
          </p:cNvPicPr>
          <p:nvPr/>
        </p:nvPicPr>
        <p:blipFill>
          <a:blip r:embed="rId5"/>
          <a:stretch>
            <a:fillRect/>
          </a:stretch>
        </p:blipFill>
        <p:spPr>
          <a:xfrm>
            <a:off x="4649327" y="3008993"/>
            <a:ext cx="3521288" cy="1858458"/>
          </a:xfrm>
          <a:prstGeom prst="rect">
            <a:avLst/>
          </a:prstGeom>
        </p:spPr>
      </p:pic>
      <p:pic>
        <p:nvPicPr>
          <p:cNvPr id="8" name="Picture 7"/>
          <p:cNvPicPr>
            <a:picLocks noChangeAspect="1"/>
          </p:cNvPicPr>
          <p:nvPr/>
        </p:nvPicPr>
        <p:blipFill>
          <a:blip r:embed="rId6"/>
          <a:stretch>
            <a:fillRect/>
          </a:stretch>
        </p:blipFill>
        <p:spPr>
          <a:xfrm>
            <a:off x="6116676" y="4821503"/>
            <a:ext cx="447596" cy="634457"/>
          </a:xfrm>
          <a:prstGeom prst="rect">
            <a:avLst/>
          </a:prstGeom>
        </p:spPr>
      </p:pic>
    </p:spTree>
    <p:extLst>
      <p:ext uri="{BB962C8B-B14F-4D97-AF65-F5344CB8AC3E}">
        <p14:creationId xmlns:p14="http://schemas.microsoft.com/office/powerpoint/2010/main" val="2784019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And displayed children’s shining examples of work on ‘My Time To Shine’ boards…</a:t>
            </a:r>
            <a:endParaRPr lang="en-GB"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a:off x="855918" y="2452642"/>
            <a:ext cx="5375064" cy="4031298"/>
          </a:xfrm>
          <a:prstGeom prst="rect">
            <a:avLst/>
          </a:prstGeom>
        </p:spPr>
      </p:pic>
      <p:pic>
        <p:nvPicPr>
          <p:cNvPr id="5" name="Picture 4"/>
          <p:cNvPicPr>
            <a:picLocks noChangeAspect="1"/>
          </p:cNvPicPr>
          <p:nvPr/>
        </p:nvPicPr>
        <p:blipFill>
          <a:blip r:embed="rId3"/>
          <a:stretch>
            <a:fillRect/>
          </a:stretch>
        </p:blipFill>
        <p:spPr>
          <a:xfrm>
            <a:off x="6340839" y="2452642"/>
            <a:ext cx="5389336" cy="4042002"/>
          </a:xfrm>
          <a:prstGeom prst="rect">
            <a:avLst/>
          </a:prstGeom>
        </p:spPr>
      </p:pic>
    </p:spTree>
    <p:extLst>
      <p:ext uri="{BB962C8B-B14F-4D97-AF65-F5344CB8AC3E}">
        <p14:creationId xmlns:p14="http://schemas.microsoft.com/office/powerpoint/2010/main" val="3055739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Twinkl Cursive Looped" panose="02000000000000000000" pitchFamily="2" charset="0"/>
              </a:rPr>
              <a:t>The Vision was launched in September 2019</a:t>
            </a:r>
            <a:endParaRPr lang="en-GB" dirty="0">
              <a:latin typeface="Twinkl Cursive Looped" panose="02000000000000000000" pitchFamily="2" charset="0"/>
            </a:endParaRPr>
          </a:p>
        </p:txBody>
      </p:sp>
      <p:sp>
        <p:nvSpPr>
          <p:cNvPr id="3" name="Content Placeholder 2"/>
          <p:cNvSpPr>
            <a:spLocks noGrp="1"/>
          </p:cNvSpPr>
          <p:nvPr>
            <p:ph idx="1"/>
          </p:nvPr>
        </p:nvSpPr>
        <p:spPr>
          <a:xfrm>
            <a:off x="1251678" y="1874517"/>
            <a:ext cx="10178322" cy="3593591"/>
          </a:xfrm>
        </p:spPr>
        <p:txBody>
          <a:bodyPr/>
          <a:lstStyle/>
          <a:p>
            <a:pPr marL="0" indent="0" algn="ctr">
              <a:buNone/>
            </a:pPr>
            <a:r>
              <a:rPr lang="en-GB" dirty="0" smtClean="0">
                <a:latin typeface="Twinkl Cursive Looped" panose="02000000000000000000" pitchFamily="2" charset="0"/>
              </a:rPr>
              <a:t>Assemblies were focused on the book ‘The Little Soul and the Sun’</a:t>
            </a:r>
          </a:p>
          <a:p>
            <a:pPr marL="0" indent="0">
              <a:buNone/>
            </a:pPr>
            <a:endParaRPr lang="en-GB" dirty="0"/>
          </a:p>
        </p:txBody>
      </p:sp>
      <p:pic>
        <p:nvPicPr>
          <p:cNvPr id="4" name="Picture 3"/>
          <p:cNvPicPr>
            <a:picLocks noChangeAspect="1"/>
          </p:cNvPicPr>
          <p:nvPr/>
        </p:nvPicPr>
        <p:blipFill>
          <a:blip r:embed="rId2"/>
          <a:stretch>
            <a:fillRect/>
          </a:stretch>
        </p:blipFill>
        <p:spPr>
          <a:xfrm>
            <a:off x="4611189" y="2472506"/>
            <a:ext cx="3013166" cy="4017555"/>
          </a:xfrm>
          <a:prstGeom prst="rect">
            <a:avLst/>
          </a:prstGeom>
        </p:spPr>
      </p:pic>
    </p:spTree>
    <p:extLst>
      <p:ext uri="{BB962C8B-B14F-4D97-AF65-F5344CB8AC3E}">
        <p14:creationId xmlns:p14="http://schemas.microsoft.com/office/powerpoint/2010/main" val="2703978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Cursive Looped" panose="02000000000000000000" pitchFamily="2" charset="0"/>
              </a:rPr>
              <a:t>All classes wrote how they will let their light shine this year on a light source…</a:t>
            </a:r>
            <a:endParaRPr lang="en-GB"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a:off x="3944772" y="2625634"/>
            <a:ext cx="4792133" cy="3594100"/>
          </a:xfrm>
          <a:prstGeom prst="rect">
            <a:avLst/>
          </a:prstGeom>
        </p:spPr>
      </p:pic>
    </p:spTree>
    <p:extLst>
      <p:ext uri="{BB962C8B-B14F-4D97-AF65-F5344CB8AC3E}">
        <p14:creationId xmlns:p14="http://schemas.microsoft.com/office/powerpoint/2010/main" val="2019615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7560"/>
            <a:ext cx="10515600" cy="1325563"/>
          </a:xfrm>
        </p:spPr>
        <p:txBody>
          <a:bodyPr>
            <a:noAutofit/>
          </a:bodyPr>
          <a:lstStyle/>
          <a:p>
            <a:r>
              <a:rPr lang="en-GB" sz="3200" dirty="0" smtClean="0">
                <a:latin typeface="Twinkl Cursive Looped" panose="02000000000000000000" pitchFamily="2" charset="0"/>
              </a:rPr>
              <a:t>As a whole school English project work was based on ‘The Light in the Night’…</a:t>
            </a:r>
            <a:endParaRPr lang="en-GB" sz="3200"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2"/>
          <a:stretch>
            <a:fillRect/>
          </a:stretch>
        </p:blipFill>
        <p:spPr>
          <a:xfrm rot="5400000">
            <a:off x="47321" y="2062853"/>
            <a:ext cx="2977306" cy="2232979"/>
          </a:xfrm>
          <a:prstGeom prst="rect">
            <a:avLst/>
          </a:prstGeom>
        </p:spPr>
      </p:pic>
      <p:pic>
        <p:nvPicPr>
          <p:cNvPr id="5" name="Picture 4"/>
          <p:cNvPicPr>
            <a:picLocks noChangeAspect="1"/>
          </p:cNvPicPr>
          <p:nvPr/>
        </p:nvPicPr>
        <p:blipFill>
          <a:blip r:embed="rId3"/>
          <a:stretch>
            <a:fillRect/>
          </a:stretch>
        </p:blipFill>
        <p:spPr>
          <a:xfrm rot="5400000">
            <a:off x="3250100" y="1977691"/>
            <a:ext cx="2921445" cy="2191084"/>
          </a:xfrm>
          <a:prstGeom prst="rect">
            <a:avLst/>
          </a:prstGeom>
        </p:spPr>
      </p:pic>
      <p:pic>
        <p:nvPicPr>
          <p:cNvPr id="6" name="Picture 5"/>
          <p:cNvPicPr>
            <a:picLocks noChangeAspect="1"/>
          </p:cNvPicPr>
          <p:nvPr/>
        </p:nvPicPr>
        <p:blipFill>
          <a:blip r:embed="rId4"/>
          <a:stretch>
            <a:fillRect/>
          </a:stretch>
        </p:blipFill>
        <p:spPr>
          <a:xfrm>
            <a:off x="5978916" y="1614220"/>
            <a:ext cx="2194361" cy="2919733"/>
          </a:xfrm>
          <a:prstGeom prst="rect">
            <a:avLst/>
          </a:prstGeom>
        </p:spPr>
      </p:pic>
      <p:pic>
        <p:nvPicPr>
          <p:cNvPr id="7" name="Picture 6"/>
          <p:cNvPicPr>
            <a:picLocks noChangeAspect="1"/>
          </p:cNvPicPr>
          <p:nvPr/>
        </p:nvPicPr>
        <p:blipFill>
          <a:blip r:embed="rId5"/>
          <a:stretch>
            <a:fillRect/>
          </a:stretch>
        </p:blipFill>
        <p:spPr>
          <a:xfrm rot="5400000">
            <a:off x="9006045" y="1945528"/>
            <a:ext cx="2979239" cy="2234430"/>
          </a:xfrm>
          <a:prstGeom prst="rect">
            <a:avLst/>
          </a:prstGeom>
        </p:spPr>
      </p:pic>
      <p:pic>
        <p:nvPicPr>
          <p:cNvPr id="8" name="Picture 7"/>
          <p:cNvPicPr>
            <a:picLocks noChangeAspect="1"/>
          </p:cNvPicPr>
          <p:nvPr/>
        </p:nvPicPr>
        <p:blipFill>
          <a:blip r:embed="rId6"/>
          <a:stretch>
            <a:fillRect/>
          </a:stretch>
        </p:blipFill>
        <p:spPr>
          <a:xfrm rot="5400000">
            <a:off x="1753030" y="4378562"/>
            <a:ext cx="2833644" cy="2125233"/>
          </a:xfrm>
          <a:prstGeom prst="rect">
            <a:avLst/>
          </a:prstGeom>
        </p:spPr>
      </p:pic>
      <p:pic>
        <p:nvPicPr>
          <p:cNvPr id="9" name="Picture 8"/>
          <p:cNvPicPr>
            <a:picLocks noChangeAspect="1"/>
          </p:cNvPicPr>
          <p:nvPr/>
        </p:nvPicPr>
        <p:blipFill>
          <a:blip r:embed="rId7"/>
          <a:stretch>
            <a:fillRect/>
          </a:stretch>
        </p:blipFill>
        <p:spPr>
          <a:xfrm rot="5400000">
            <a:off x="7560083" y="4378562"/>
            <a:ext cx="2833644" cy="2125233"/>
          </a:xfrm>
          <a:prstGeom prst="rect">
            <a:avLst/>
          </a:prstGeom>
        </p:spPr>
      </p:pic>
    </p:spTree>
    <p:extLst>
      <p:ext uri="{BB962C8B-B14F-4D97-AF65-F5344CB8AC3E}">
        <p14:creationId xmlns:p14="http://schemas.microsoft.com/office/powerpoint/2010/main" val="491642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8800" dirty="0" smtClean="0">
                <a:latin typeface="Twinkl Cursive Looped" panose="02000000000000000000" pitchFamily="2" charset="0"/>
              </a:rPr>
              <a:t>School Values</a:t>
            </a:r>
            <a:endParaRPr lang="en-GB" sz="8800" dirty="0">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600" dirty="0">
                <a:latin typeface="Twinkl Cursive Looped" panose="02000000000000000000" pitchFamily="2" charset="0"/>
              </a:rPr>
              <a:t>As a school we look in depth at ALL of the Christian </a:t>
            </a:r>
            <a:r>
              <a:rPr lang="en-GB" sz="3600" dirty="0" smtClean="0">
                <a:latin typeface="Twinkl Cursive Looped" panose="02000000000000000000" pitchFamily="2" charset="0"/>
              </a:rPr>
              <a:t>Values through our Collective Worship. </a:t>
            </a:r>
          </a:p>
          <a:p>
            <a:pPr marL="0" indent="0">
              <a:buNone/>
            </a:pPr>
            <a:r>
              <a:rPr lang="en-GB" sz="3600" dirty="0" smtClean="0">
                <a:latin typeface="Twinkl Cursive Looped" panose="02000000000000000000" pitchFamily="2" charset="0"/>
              </a:rPr>
              <a:t>In </a:t>
            </a:r>
            <a:r>
              <a:rPr lang="en-GB" sz="3600" dirty="0">
                <a:latin typeface="Twinkl Cursive Looped" panose="02000000000000000000" pitchFamily="2" charset="0"/>
              </a:rPr>
              <a:t>January 2020 </a:t>
            </a:r>
            <a:r>
              <a:rPr lang="en-GB" sz="3600" dirty="0" smtClean="0">
                <a:latin typeface="Twinkl Cursive Looped" panose="02000000000000000000" pitchFamily="2" charset="0"/>
              </a:rPr>
              <a:t>the Worship Group were tasked with choosing specific values to represent the school from our vision statement and aims.</a:t>
            </a:r>
            <a:endParaRPr lang="en-GB" sz="3600" dirty="0">
              <a:latin typeface="Twinkl Cursive Looped" panose="02000000000000000000" pitchFamily="2" charset="0"/>
            </a:endParaRPr>
          </a:p>
        </p:txBody>
      </p:sp>
    </p:spTree>
    <p:extLst>
      <p:ext uri="{BB962C8B-B14F-4D97-AF65-F5344CB8AC3E}">
        <p14:creationId xmlns:p14="http://schemas.microsoft.com/office/powerpoint/2010/main" val="184988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smtClean="0">
                <a:latin typeface="Twinkl Cursive Looped" panose="02000000000000000000" pitchFamily="2" charset="0"/>
              </a:rPr>
              <a:t>FORGIVENESS</a:t>
            </a:r>
            <a:endParaRPr lang="en-GB" sz="9600" dirty="0">
              <a:latin typeface="Twinkl Cursive Looped" panose="02000000000000000000" pitchFamily="2" charset="0"/>
            </a:endParaRPr>
          </a:p>
        </p:txBody>
      </p:sp>
      <p:sp>
        <p:nvSpPr>
          <p:cNvPr id="3" name="Content Placeholder 2"/>
          <p:cNvSpPr>
            <a:spLocks noGrp="1"/>
          </p:cNvSpPr>
          <p:nvPr>
            <p:ph idx="1"/>
          </p:nvPr>
        </p:nvSpPr>
        <p:spPr>
          <a:xfrm>
            <a:off x="1016547" y="1427551"/>
            <a:ext cx="10178322" cy="3593591"/>
          </a:xfrm>
        </p:spPr>
        <p:txBody>
          <a:bodyPr>
            <a:normAutofit/>
          </a:bodyPr>
          <a:lstStyle/>
          <a:p>
            <a:pPr marL="0" indent="0" algn="ctr">
              <a:buNone/>
            </a:pPr>
            <a:r>
              <a:rPr lang="en-GB" sz="6600" dirty="0">
                <a:latin typeface="Twinkl Cursive Looped" panose="02000000000000000000" pitchFamily="2" charset="0"/>
              </a:rPr>
              <a:t>For forgiveness and reconciliation in safe </a:t>
            </a:r>
            <a:r>
              <a:rPr lang="en-GB" sz="6600" dirty="0" smtClean="0">
                <a:latin typeface="Twinkl Cursive Looped" panose="02000000000000000000" pitchFamily="2" charset="0"/>
              </a:rPr>
              <a:t>surroundings</a:t>
            </a:r>
          </a:p>
          <a:p>
            <a:pPr marL="0" indent="0" algn="ctr">
              <a:buNone/>
            </a:pPr>
            <a:endParaRPr lang="en-GB" sz="6600" dirty="0">
              <a:latin typeface="Twinkl Cursive Looped" panose="02000000000000000000" pitchFamily="2" charset="0"/>
            </a:endParaRPr>
          </a:p>
          <a:p>
            <a:pPr marL="0" indent="0">
              <a:buNone/>
            </a:pPr>
            <a:endParaRPr lang="en-GB" dirty="0"/>
          </a:p>
        </p:txBody>
      </p:sp>
      <p:pic>
        <p:nvPicPr>
          <p:cNvPr id="4" name="Picture 3" descr="God Gives us no Moral Litmus Test for President - Redoubt New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0010" y="4574176"/>
            <a:ext cx="2479221" cy="1983377"/>
          </a:xfrm>
          <a:prstGeom prst="rect">
            <a:avLst/>
          </a:prstGeom>
        </p:spPr>
      </p:pic>
    </p:spTree>
    <p:extLst>
      <p:ext uri="{BB962C8B-B14F-4D97-AF65-F5344CB8AC3E}">
        <p14:creationId xmlns:p14="http://schemas.microsoft.com/office/powerpoint/2010/main" val="3747520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smtClean="0">
                <a:latin typeface="Twinkl Cursive Looped" panose="02000000000000000000" pitchFamily="2" charset="0"/>
              </a:rPr>
              <a:t>LOVE</a:t>
            </a:r>
            <a:endParaRPr lang="en-GB" sz="9600" dirty="0">
              <a:latin typeface="Twinkl Cursive Looped" panose="02000000000000000000" pitchFamily="2" charset="0"/>
            </a:endParaRPr>
          </a:p>
        </p:txBody>
      </p:sp>
      <p:sp>
        <p:nvSpPr>
          <p:cNvPr id="3" name="Content Placeholder 2"/>
          <p:cNvSpPr>
            <a:spLocks noGrp="1"/>
          </p:cNvSpPr>
          <p:nvPr>
            <p:ph idx="1"/>
          </p:nvPr>
        </p:nvSpPr>
        <p:spPr>
          <a:xfrm>
            <a:off x="1042672" y="1353475"/>
            <a:ext cx="10178322" cy="3593591"/>
          </a:xfrm>
        </p:spPr>
        <p:txBody>
          <a:bodyPr>
            <a:normAutofit/>
          </a:bodyPr>
          <a:lstStyle/>
          <a:p>
            <a:pPr marL="0" indent="0" algn="ctr">
              <a:buNone/>
            </a:pPr>
            <a:r>
              <a:rPr lang="en-GB" sz="6600" dirty="0">
                <a:latin typeface="Twinkl Cursive Looped" panose="02000000000000000000" pitchFamily="2" charset="0"/>
              </a:rPr>
              <a:t>To seek experiences to spark the confidence to nurture and show </a:t>
            </a:r>
            <a:r>
              <a:rPr lang="en-GB" sz="6600" dirty="0" smtClean="0">
                <a:latin typeface="Twinkl Cursive Looped" panose="02000000000000000000" pitchFamily="2" charset="0"/>
              </a:rPr>
              <a:t>delight</a:t>
            </a:r>
          </a:p>
          <a:p>
            <a:pPr marL="0" indent="0" algn="ctr">
              <a:buNone/>
            </a:pPr>
            <a:endParaRPr lang="en-GB" sz="6600" dirty="0">
              <a:latin typeface="Twinkl Cursive Looped" panose="02000000000000000000" pitchFamily="2" charset="0"/>
            </a:endParaRPr>
          </a:p>
          <a:p>
            <a:pPr marL="0" indent="0">
              <a:buNone/>
            </a:pPr>
            <a:endParaRPr lang="en-GB" dirty="0"/>
          </a:p>
        </p:txBody>
      </p:sp>
      <p:pic>
        <p:nvPicPr>
          <p:cNvPr id="4" name="Picture 3" descr="File:Drawn love hearts.svg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33259" y="4426023"/>
            <a:ext cx="2821180" cy="2327474"/>
          </a:xfrm>
          <a:prstGeom prst="rect">
            <a:avLst/>
          </a:prstGeom>
        </p:spPr>
      </p:pic>
    </p:spTree>
    <p:extLst>
      <p:ext uri="{BB962C8B-B14F-4D97-AF65-F5344CB8AC3E}">
        <p14:creationId xmlns:p14="http://schemas.microsoft.com/office/powerpoint/2010/main" val="1282790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smtClean="0">
                <a:latin typeface="Twinkl Cursive Looped" panose="02000000000000000000" pitchFamily="2" charset="0"/>
              </a:rPr>
              <a:t>HOPE</a:t>
            </a:r>
            <a:endParaRPr lang="en-GB" sz="9600" dirty="0">
              <a:latin typeface="Twinkl Cursive Looped" panose="02000000000000000000" pitchFamily="2" charset="0"/>
            </a:endParaRPr>
          </a:p>
        </p:txBody>
      </p:sp>
      <p:sp>
        <p:nvSpPr>
          <p:cNvPr id="3" name="Content Placeholder 2"/>
          <p:cNvSpPr>
            <a:spLocks noGrp="1"/>
          </p:cNvSpPr>
          <p:nvPr>
            <p:ph idx="1"/>
          </p:nvPr>
        </p:nvSpPr>
        <p:spPr>
          <a:xfrm>
            <a:off x="1107987" y="1502229"/>
            <a:ext cx="10178322" cy="3593591"/>
          </a:xfrm>
        </p:spPr>
        <p:txBody>
          <a:bodyPr>
            <a:normAutofit/>
          </a:bodyPr>
          <a:lstStyle/>
          <a:p>
            <a:pPr marL="0" indent="0" algn="ctr">
              <a:buNone/>
            </a:pPr>
            <a:r>
              <a:rPr lang="en-GB" sz="6600" dirty="0">
                <a:latin typeface="Twinkl Cursive Looped" panose="02000000000000000000" pitchFamily="2" charset="0"/>
              </a:rPr>
              <a:t>To illuminate hopes, dreams and </a:t>
            </a:r>
            <a:r>
              <a:rPr lang="en-GB" sz="6600" dirty="0" smtClean="0">
                <a:latin typeface="Twinkl Cursive Looped" panose="02000000000000000000" pitchFamily="2" charset="0"/>
              </a:rPr>
              <a:t>aspirations</a:t>
            </a:r>
          </a:p>
          <a:p>
            <a:pPr marL="0" indent="0" algn="ctr">
              <a:buNone/>
            </a:pPr>
            <a:endParaRPr lang="en-GB" sz="6600" dirty="0">
              <a:latin typeface="Twinkl Cursive Looped" panose="02000000000000000000" pitchFamily="2" charset="0"/>
            </a:endParaRPr>
          </a:p>
          <a:p>
            <a:pPr marL="0" indent="0">
              <a:buNone/>
            </a:pPr>
            <a:endParaRPr lang="en-GB" dirty="0"/>
          </a:p>
        </p:txBody>
      </p:sp>
      <p:pic>
        <p:nvPicPr>
          <p:cNvPr id="4" name="Picture 3" descr="Epitome: Proverbs 12 – Speaking Truth is Freedom"/>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0113" y="3771537"/>
            <a:ext cx="4330065" cy="2886710"/>
          </a:xfrm>
          <a:prstGeom prst="rect">
            <a:avLst/>
          </a:prstGeom>
        </p:spPr>
      </p:pic>
    </p:spTree>
    <p:extLst>
      <p:ext uri="{BB962C8B-B14F-4D97-AF65-F5344CB8AC3E}">
        <p14:creationId xmlns:p14="http://schemas.microsoft.com/office/powerpoint/2010/main" val="36435864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smtClean="0">
                <a:latin typeface="Twinkl Cursive Looped" panose="02000000000000000000" pitchFamily="2" charset="0"/>
              </a:rPr>
              <a:t>FRIENDSHIP</a:t>
            </a:r>
            <a:endParaRPr lang="en-GB" sz="9600" dirty="0">
              <a:latin typeface="Twinkl Cursive Looped" panose="02000000000000000000" pitchFamily="2" charset="0"/>
            </a:endParaRPr>
          </a:p>
        </p:txBody>
      </p:sp>
      <p:sp>
        <p:nvSpPr>
          <p:cNvPr id="3" name="Content Placeholder 2"/>
          <p:cNvSpPr>
            <a:spLocks noGrp="1"/>
          </p:cNvSpPr>
          <p:nvPr>
            <p:ph idx="1"/>
          </p:nvPr>
        </p:nvSpPr>
        <p:spPr>
          <a:xfrm>
            <a:off x="1016546" y="1468101"/>
            <a:ext cx="10178322" cy="3593591"/>
          </a:xfrm>
        </p:spPr>
        <p:txBody>
          <a:bodyPr>
            <a:normAutofit/>
          </a:bodyPr>
          <a:lstStyle/>
          <a:p>
            <a:pPr marL="0" indent="0" algn="ctr">
              <a:buNone/>
            </a:pPr>
            <a:r>
              <a:rPr lang="en-GB" sz="6600" dirty="0">
                <a:latin typeface="Twinkl Cursive Looped" panose="02000000000000000000" pitchFamily="2" charset="0"/>
              </a:rPr>
              <a:t>To build humanity through relationships inspired by the glow of </a:t>
            </a:r>
            <a:r>
              <a:rPr lang="en-GB" sz="6600" dirty="0" smtClean="0">
                <a:latin typeface="Twinkl Cursive Looped" panose="02000000000000000000" pitchFamily="2" charset="0"/>
              </a:rPr>
              <a:t>others</a:t>
            </a:r>
          </a:p>
          <a:p>
            <a:pPr marL="0" indent="0" algn="ctr">
              <a:buNone/>
            </a:pPr>
            <a:endParaRPr lang="en-GB" sz="6600" dirty="0">
              <a:latin typeface="Twinkl Cursive Looped" panose="02000000000000000000" pitchFamily="2" charset="0"/>
            </a:endParaRPr>
          </a:p>
          <a:p>
            <a:pPr marL="0" indent="0">
              <a:buNone/>
            </a:pPr>
            <a:endParaRPr lang="en-GB" dirty="0"/>
          </a:p>
        </p:txBody>
      </p:sp>
      <p:pic>
        <p:nvPicPr>
          <p:cNvPr id="4" name="Picture 3" descr="Personal Learning Backpack™: Empowering Learners™ with th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7684" y="4851218"/>
            <a:ext cx="4893732" cy="2006782"/>
          </a:xfrm>
          <a:prstGeom prst="rect">
            <a:avLst/>
          </a:prstGeom>
        </p:spPr>
      </p:pic>
    </p:spTree>
    <p:extLst>
      <p:ext uri="{BB962C8B-B14F-4D97-AF65-F5344CB8AC3E}">
        <p14:creationId xmlns:p14="http://schemas.microsoft.com/office/powerpoint/2010/main" val="319755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smtClean="0">
                <a:latin typeface="Twinkl Cursive Looped" panose="02000000000000000000" pitchFamily="2" charset="0"/>
              </a:rPr>
              <a:t>RESPECT</a:t>
            </a:r>
            <a:endParaRPr lang="en-GB" sz="9600" dirty="0">
              <a:latin typeface="Twinkl Cursive Looped" panose="02000000000000000000" pitchFamily="2" charset="0"/>
            </a:endParaRPr>
          </a:p>
        </p:txBody>
      </p:sp>
      <p:sp>
        <p:nvSpPr>
          <p:cNvPr id="3" name="Content Placeholder 2"/>
          <p:cNvSpPr>
            <a:spLocks noGrp="1"/>
          </p:cNvSpPr>
          <p:nvPr>
            <p:ph idx="1"/>
          </p:nvPr>
        </p:nvSpPr>
        <p:spPr>
          <a:xfrm>
            <a:off x="1251678" y="1951590"/>
            <a:ext cx="10178322" cy="3593591"/>
          </a:xfrm>
        </p:spPr>
        <p:txBody>
          <a:bodyPr>
            <a:normAutofit/>
          </a:bodyPr>
          <a:lstStyle/>
          <a:p>
            <a:pPr marL="0" indent="0" algn="ctr">
              <a:buNone/>
            </a:pPr>
            <a:r>
              <a:rPr lang="en-GB" sz="6600" dirty="0">
                <a:latin typeface="Twinkl Cursive Looped" panose="02000000000000000000" pitchFamily="2" charset="0"/>
              </a:rPr>
              <a:t>To value everyone through thoughts and </a:t>
            </a:r>
            <a:r>
              <a:rPr lang="en-GB" sz="6600" dirty="0" smtClean="0">
                <a:latin typeface="Twinkl Cursive Looped" panose="02000000000000000000" pitchFamily="2" charset="0"/>
              </a:rPr>
              <a:t>actions</a:t>
            </a:r>
          </a:p>
          <a:p>
            <a:pPr marL="0" indent="0" algn="ctr">
              <a:buNone/>
            </a:pPr>
            <a:endParaRPr lang="en-GB" sz="6600" dirty="0">
              <a:latin typeface="Twinkl Cursive Looped" panose="02000000000000000000" pitchFamily="2" charset="0"/>
            </a:endParaRPr>
          </a:p>
          <a:p>
            <a:pPr marL="0" indent="0">
              <a:buNone/>
            </a:pPr>
            <a:endParaRPr lang="en-GB" dirty="0"/>
          </a:p>
        </p:txBody>
      </p:sp>
      <p:pic>
        <p:nvPicPr>
          <p:cNvPr id="4" name="Picture 3" descr="Free illustration: Be, Behold, Being, Hands, Holding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2839" y="4240665"/>
            <a:ext cx="6096000" cy="2295525"/>
          </a:xfrm>
          <a:prstGeom prst="rect">
            <a:avLst/>
          </a:prstGeom>
        </p:spPr>
      </p:pic>
    </p:spTree>
    <p:extLst>
      <p:ext uri="{BB962C8B-B14F-4D97-AF65-F5344CB8AC3E}">
        <p14:creationId xmlns:p14="http://schemas.microsoft.com/office/powerpoint/2010/main" val="818772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34137757"/>
              </p:ext>
            </p:extLst>
          </p:nvPr>
        </p:nvGraphicFramePr>
        <p:xfrm>
          <a:off x="1410789" y="1763488"/>
          <a:ext cx="9473746" cy="2971897"/>
        </p:xfrm>
        <a:graphic>
          <a:graphicData uri="http://schemas.openxmlformats.org/drawingml/2006/table">
            <a:tbl>
              <a:tblPr firstRow="1" firstCol="1" bandRow="1"/>
              <a:tblGrid>
                <a:gridCol w="1492022">
                  <a:extLst>
                    <a:ext uri="{9D8B030D-6E8A-4147-A177-3AD203B41FA5}">
                      <a16:colId xmlns:a16="http://schemas.microsoft.com/office/drawing/2014/main" val="1443640352"/>
                    </a:ext>
                  </a:extLst>
                </a:gridCol>
                <a:gridCol w="2660354">
                  <a:extLst>
                    <a:ext uri="{9D8B030D-6E8A-4147-A177-3AD203B41FA5}">
                      <a16:colId xmlns:a16="http://schemas.microsoft.com/office/drawing/2014/main" val="1655202598"/>
                    </a:ext>
                  </a:extLst>
                </a:gridCol>
                <a:gridCol w="2660354">
                  <a:extLst>
                    <a:ext uri="{9D8B030D-6E8A-4147-A177-3AD203B41FA5}">
                      <a16:colId xmlns:a16="http://schemas.microsoft.com/office/drawing/2014/main" val="3596101138"/>
                    </a:ext>
                  </a:extLst>
                </a:gridCol>
                <a:gridCol w="2661016">
                  <a:extLst>
                    <a:ext uri="{9D8B030D-6E8A-4147-A177-3AD203B41FA5}">
                      <a16:colId xmlns:a16="http://schemas.microsoft.com/office/drawing/2014/main" val="62902702"/>
                    </a:ext>
                  </a:extLst>
                </a:gridCol>
              </a:tblGrid>
              <a:tr h="742902">
                <a:tc>
                  <a:txBody>
                    <a:bodyPr/>
                    <a:lstStyle/>
                    <a:p>
                      <a:pPr algn="ctr">
                        <a:lnSpc>
                          <a:spcPct val="107000"/>
                        </a:lnSpc>
                        <a:spcAft>
                          <a:spcPts val="0"/>
                        </a:spcAft>
                      </a:pPr>
                      <a:r>
                        <a:rPr lang="en-GB" sz="2000" b="1">
                          <a:effectLst/>
                          <a:latin typeface="Century Gothic" panose="020B0502020202020204" pitchFamily="34" charset="0"/>
                          <a:ea typeface="Calibri" panose="020F0502020204030204" pitchFamily="34" charset="0"/>
                          <a:cs typeface="Times New Roman" panose="02020603050405020304" pitchFamily="18" charset="0"/>
                        </a:rPr>
                        <a:t>Value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b="1">
                          <a:effectLst/>
                          <a:latin typeface="Century Gothic" panose="020B0502020202020204" pitchFamily="34" charset="0"/>
                          <a:ea typeface="Calibri" panose="020F0502020204030204" pitchFamily="34" charset="0"/>
                          <a:cs typeface="Times New Roman" panose="02020603050405020304" pitchFamily="18" charset="0"/>
                        </a:rPr>
                        <a:t>Story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b="1">
                          <a:effectLst/>
                          <a:latin typeface="Century Gothic" panose="020B0502020202020204" pitchFamily="34" charset="0"/>
                          <a:ea typeface="Calibri" panose="020F0502020204030204" pitchFamily="34" charset="0"/>
                          <a:cs typeface="Times New Roman" panose="02020603050405020304" pitchFamily="18" charset="0"/>
                        </a:rPr>
                        <a:t>Verse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b="1">
                          <a:effectLst/>
                          <a:latin typeface="Century Gothic" panose="020B0502020202020204" pitchFamily="34" charset="0"/>
                          <a:ea typeface="Calibri" panose="020F0502020204030204" pitchFamily="34" charset="0"/>
                          <a:cs typeface="Times New Roman" panose="02020603050405020304" pitchFamily="18" charset="0"/>
                        </a:rPr>
                        <a:t>Song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5864265"/>
                  </a:ext>
                </a:extLst>
              </a:tr>
              <a:tr h="445799">
                <a:tc>
                  <a:txBody>
                    <a:bodyPr/>
                    <a:lstStyle/>
                    <a:p>
                      <a:pPr>
                        <a:lnSpc>
                          <a:spcPct val="107000"/>
                        </a:lnSpc>
                        <a:spcAft>
                          <a:spcPts val="0"/>
                        </a:spcAft>
                      </a:pPr>
                      <a:r>
                        <a:rPr lang="en-GB" sz="1200" b="1">
                          <a:effectLst/>
                          <a:latin typeface="Century Gothic" panose="020B0502020202020204" pitchFamily="34" charset="0"/>
                          <a:ea typeface="Calibri" panose="020F0502020204030204" pitchFamily="34" charset="0"/>
                          <a:cs typeface="Times New Roman" panose="02020603050405020304" pitchFamily="18" charset="0"/>
                        </a:rPr>
                        <a:t>Respect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nSpc>
                          <a:spcPct val="107000"/>
                        </a:lnSpc>
                        <a:spcAft>
                          <a:spcPts val="0"/>
                        </a:spcAft>
                      </a:pPr>
                      <a:r>
                        <a:rPr lang="en-GB" sz="1200" dirty="0">
                          <a:effectLst/>
                          <a:latin typeface="Century Gothic" panose="020B0502020202020204" pitchFamily="34" charset="0"/>
                          <a:ea typeface="Calibri" panose="020F0502020204030204" pitchFamily="34" charset="0"/>
                          <a:cs typeface="Times New Roman" panose="02020603050405020304" pitchFamily="18" charset="0"/>
                        </a:rPr>
                        <a:t>The Centurion’s Servant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Matthew 7:12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Nobody is a no-one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extLst>
                  <a:ext uri="{0D108BD9-81ED-4DB2-BD59-A6C34878D82A}">
                    <a16:rowId xmlns:a16="http://schemas.microsoft.com/office/drawing/2014/main" val="2103381740"/>
                  </a:ext>
                </a:extLst>
              </a:tr>
              <a:tr h="445799">
                <a:tc>
                  <a:txBody>
                    <a:bodyPr/>
                    <a:lstStyle/>
                    <a:p>
                      <a:pPr>
                        <a:lnSpc>
                          <a:spcPct val="107000"/>
                        </a:lnSpc>
                        <a:spcAft>
                          <a:spcPts val="0"/>
                        </a:spcAft>
                      </a:pPr>
                      <a:r>
                        <a:rPr lang="en-GB" sz="1200" b="1">
                          <a:effectLst/>
                          <a:latin typeface="Century Gothic" panose="020B0502020202020204" pitchFamily="34" charset="0"/>
                          <a:ea typeface="Calibri" panose="020F0502020204030204" pitchFamily="34" charset="0"/>
                          <a:cs typeface="Times New Roman" panose="02020603050405020304" pitchFamily="18" charset="0"/>
                        </a:rPr>
                        <a:t>Hope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The healing of the leper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Jeremiah 29:11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Lord of all hopefulness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extLst>
                  <a:ext uri="{0D108BD9-81ED-4DB2-BD59-A6C34878D82A}">
                    <a16:rowId xmlns:a16="http://schemas.microsoft.com/office/drawing/2014/main" val="2908419338"/>
                  </a:ext>
                </a:extLst>
              </a:tr>
              <a:tr h="445799">
                <a:tc>
                  <a:txBody>
                    <a:bodyPr/>
                    <a:lstStyle/>
                    <a:p>
                      <a:pPr>
                        <a:lnSpc>
                          <a:spcPct val="107000"/>
                        </a:lnSpc>
                        <a:spcAft>
                          <a:spcPts val="0"/>
                        </a:spcAft>
                      </a:pPr>
                      <a:r>
                        <a:rPr lang="en-GB" sz="1200" b="1">
                          <a:effectLst/>
                          <a:latin typeface="Century Gothic" panose="020B0502020202020204" pitchFamily="34" charset="0"/>
                          <a:ea typeface="Calibri" panose="020F0502020204030204" pitchFamily="34" charset="0"/>
                          <a:cs typeface="Times New Roman" panose="02020603050405020304" pitchFamily="18" charset="0"/>
                        </a:rPr>
                        <a:t>Forgiveness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The unmerciful servant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Matthew 6:14-15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I’m accepted, I’m forgiven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279364886"/>
                  </a:ext>
                </a:extLst>
              </a:tr>
              <a:tr h="445799">
                <a:tc>
                  <a:txBody>
                    <a:bodyPr/>
                    <a:lstStyle/>
                    <a:p>
                      <a:pPr>
                        <a:lnSpc>
                          <a:spcPct val="107000"/>
                        </a:lnSpc>
                        <a:spcAft>
                          <a:spcPts val="0"/>
                        </a:spcAft>
                      </a:pPr>
                      <a:r>
                        <a:rPr lang="en-GB" sz="1200" b="1">
                          <a:effectLst/>
                          <a:latin typeface="Century Gothic" panose="020B0502020202020204" pitchFamily="34" charset="0"/>
                          <a:ea typeface="Calibri" panose="020F0502020204030204" pitchFamily="34" charset="0"/>
                          <a:cs typeface="Times New Roman" panose="02020603050405020304" pitchFamily="18" charset="0"/>
                        </a:rPr>
                        <a:t>Friendship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The Good Samaritan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Ecclesiastes 4:9-10a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When I needed a neighbour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2293658140"/>
                  </a:ext>
                </a:extLst>
              </a:tr>
              <a:tr h="445799">
                <a:tc>
                  <a:txBody>
                    <a:bodyPr/>
                    <a:lstStyle/>
                    <a:p>
                      <a:pPr>
                        <a:lnSpc>
                          <a:spcPct val="107000"/>
                        </a:lnSpc>
                        <a:spcAft>
                          <a:spcPts val="0"/>
                        </a:spcAft>
                      </a:pPr>
                      <a:r>
                        <a:rPr lang="en-GB" sz="1200" b="1">
                          <a:effectLst/>
                          <a:latin typeface="Century Gothic" panose="020B0502020202020204" pitchFamily="34" charset="0"/>
                          <a:ea typeface="Calibri" panose="020F0502020204030204" pitchFamily="34" charset="0"/>
                          <a:cs typeface="Times New Roman" panose="02020603050405020304" pitchFamily="18" charset="0"/>
                        </a:rPr>
                        <a:t>Love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050"/>
                    </a:solidFill>
                  </a:tcPr>
                </a:tc>
                <a:tc>
                  <a:txBody>
                    <a:bodyPr/>
                    <a:lstStyle/>
                    <a:p>
                      <a:pPr>
                        <a:lnSpc>
                          <a:spcPct val="107000"/>
                        </a:lnSpc>
                        <a:spcAft>
                          <a:spcPts val="0"/>
                        </a:spcAft>
                      </a:pPr>
                      <a:r>
                        <a:rPr lang="en-GB" sz="1200" dirty="0">
                          <a:effectLst/>
                          <a:latin typeface="Century Gothic" panose="020B0502020202020204" pitchFamily="34" charset="0"/>
                          <a:ea typeface="Calibri" panose="020F0502020204030204" pitchFamily="34" charset="0"/>
                          <a:cs typeface="Times New Roman" panose="02020603050405020304" pitchFamily="18" charset="0"/>
                        </a:rPr>
                        <a:t>The Prodigal Son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050"/>
                    </a:solidFill>
                  </a:tcPr>
                </a:tc>
                <a:tc>
                  <a:txBody>
                    <a:bodyPr/>
                    <a:lstStyle/>
                    <a:p>
                      <a:pPr>
                        <a:lnSpc>
                          <a:spcPct val="107000"/>
                        </a:lnSpc>
                        <a:spcAft>
                          <a:spcPts val="0"/>
                        </a:spcAft>
                      </a:pPr>
                      <a:r>
                        <a:rPr lang="en-GB" sz="1200">
                          <a:effectLst/>
                          <a:latin typeface="Century Gothic" panose="020B0502020202020204" pitchFamily="34" charset="0"/>
                          <a:ea typeface="Calibri" panose="020F0502020204030204" pitchFamily="34" charset="0"/>
                          <a:cs typeface="Times New Roman" panose="02020603050405020304" pitchFamily="18" charset="0"/>
                        </a:rPr>
                        <a:t>John 13:34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050"/>
                    </a:solidFill>
                  </a:tcPr>
                </a:tc>
                <a:tc>
                  <a:txBody>
                    <a:bodyPr/>
                    <a:lstStyle/>
                    <a:p>
                      <a:pPr>
                        <a:lnSpc>
                          <a:spcPct val="107000"/>
                        </a:lnSpc>
                        <a:spcAft>
                          <a:spcPts val="0"/>
                        </a:spcAft>
                      </a:pPr>
                      <a:r>
                        <a:rPr lang="en-GB" sz="1200" dirty="0">
                          <a:effectLst/>
                          <a:latin typeface="Century Gothic" panose="020B0502020202020204" pitchFamily="34" charset="0"/>
                          <a:ea typeface="Calibri" panose="020F0502020204030204" pitchFamily="34" charset="0"/>
                          <a:cs typeface="Times New Roman" panose="02020603050405020304" pitchFamily="18" charset="0"/>
                        </a:rPr>
                        <a:t>Shine Jesus Shine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050"/>
                    </a:solidFill>
                  </a:tcPr>
                </a:tc>
                <a:extLst>
                  <a:ext uri="{0D108BD9-81ED-4DB2-BD59-A6C34878D82A}">
                    <a16:rowId xmlns:a16="http://schemas.microsoft.com/office/drawing/2014/main" val="1121635874"/>
                  </a:ext>
                </a:extLst>
              </a:tr>
            </a:tbl>
          </a:graphicData>
        </a:graphic>
      </p:graphicFrame>
      <p:sp>
        <p:nvSpPr>
          <p:cNvPr id="3" name="TextBox 2"/>
          <p:cNvSpPr txBox="1"/>
          <p:nvPr/>
        </p:nvSpPr>
        <p:spPr>
          <a:xfrm>
            <a:off x="2103120" y="692331"/>
            <a:ext cx="8321040" cy="830997"/>
          </a:xfrm>
          <a:prstGeom prst="rect">
            <a:avLst/>
          </a:prstGeom>
          <a:noFill/>
        </p:spPr>
        <p:txBody>
          <a:bodyPr wrap="square" rtlCol="0">
            <a:spAutoFit/>
          </a:bodyPr>
          <a:lstStyle/>
          <a:p>
            <a:pPr algn="ctr"/>
            <a:r>
              <a:rPr lang="en-GB" sz="2400" b="1" u="sng" dirty="0" smtClean="0"/>
              <a:t>From September 2021 </a:t>
            </a:r>
            <a:r>
              <a:rPr lang="en-GB" sz="2400" b="1" u="sng" smtClean="0"/>
              <a:t>we linked Bible </a:t>
            </a:r>
            <a:r>
              <a:rPr lang="en-GB" sz="2400" b="1" u="sng" dirty="0" smtClean="0"/>
              <a:t>stories, Bible verses and songs to our school values</a:t>
            </a:r>
            <a:endParaRPr lang="en-GB" sz="2400" b="1" u="sng" dirty="0"/>
          </a:p>
        </p:txBody>
      </p:sp>
      <p:sp>
        <p:nvSpPr>
          <p:cNvPr id="4" name="TextBox 3"/>
          <p:cNvSpPr txBox="1"/>
          <p:nvPr/>
        </p:nvSpPr>
        <p:spPr>
          <a:xfrm>
            <a:off x="1698171" y="5277394"/>
            <a:ext cx="7315200" cy="369332"/>
          </a:xfrm>
          <a:prstGeom prst="rect">
            <a:avLst/>
          </a:prstGeom>
          <a:noFill/>
        </p:spPr>
        <p:txBody>
          <a:bodyPr wrap="square" rtlCol="0">
            <a:spAutoFit/>
          </a:bodyPr>
          <a:lstStyle/>
          <a:p>
            <a:r>
              <a:rPr lang="en-GB" dirty="0" smtClean="0"/>
              <a:t>SHINE – This little light of mine.</a:t>
            </a:r>
            <a:endParaRPr lang="en-GB" dirty="0"/>
          </a:p>
        </p:txBody>
      </p:sp>
    </p:spTree>
    <p:extLst>
      <p:ext uri="{BB962C8B-B14F-4D97-AF65-F5344CB8AC3E}">
        <p14:creationId xmlns:p14="http://schemas.microsoft.com/office/powerpoint/2010/main" val="1082001072"/>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AD2EF5922426941B6F00AA52E7F0042" ma:contentTypeVersion="14" ma:contentTypeDescription="Create a new document." ma:contentTypeScope="" ma:versionID="d6898d12e00e1920368c181fd55937d9">
  <xsd:schema xmlns:xsd="http://www.w3.org/2001/XMLSchema" xmlns:xs="http://www.w3.org/2001/XMLSchema" xmlns:p="http://schemas.microsoft.com/office/2006/metadata/properties" xmlns:ns3="e7c81c47-3747-4375-9bf8-06ee0c32c26c" xmlns:ns4="83a38512-6062-4747-91fe-13486a7fcb15" targetNamespace="http://schemas.microsoft.com/office/2006/metadata/properties" ma:root="true" ma:fieldsID="0b94bca0a42608fb9576a863ab84adb7" ns3:_="" ns4:_="">
    <xsd:import namespace="e7c81c47-3747-4375-9bf8-06ee0c32c26c"/>
    <xsd:import namespace="83a38512-6062-4747-91fe-13486a7fcb1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c81c47-3747-4375-9bf8-06ee0c32c26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3a38512-6062-4747-91fe-13486a7fc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7D54E8-9219-455A-8017-2EC57EF7A58E}">
  <ds:schemaRefs>
    <ds:schemaRef ds:uri="http://schemas.microsoft.com/sharepoint/v3/contenttype/forms"/>
  </ds:schemaRefs>
</ds:datastoreItem>
</file>

<file path=customXml/itemProps2.xml><?xml version="1.0" encoding="utf-8"?>
<ds:datastoreItem xmlns:ds="http://schemas.openxmlformats.org/officeDocument/2006/customXml" ds:itemID="{4D8D13F2-51DF-4922-A749-1321C7B8F799}">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3a38512-6062-4747-91fe-13486a7fcb15"/>
    <ds:schemaRef ds:uri="http://purl.org/dc/elements/1.1/"/>
    <ds:schemaRef ds:uri="http://schemas.microsoft.com/office/2006/metadata/properties"/>
    <ds:schemaRef ds:uri="e7c81c47-3747-4375-9bf8-06ee0c32c26c"/>
    <ds:schemaRef ds:uri="http://www.w3.org/XML/1998/namespace"/>
    <ds:schemaRef ds:uri="http://purl.org/dc/dcmitype/"/>
  </ds:schemaRefs>
</ds:datastoreItem>
</file>

<file path=customXml/itemProps3.xml><?xml version="1.0" encoding="utf-8"?>
<ds:datastoreItem xmlns:ds="http://schemas.openxmlformats.org/officeDocument/2006/customXml" ds:itemID="{8654FF77-D2AB-4E57-B2C7-F761073321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c81c47-3747-4375-9bf8-06ee0c32c26c"/>
    <ds:schemaRef ds:uri="83a38512-6062-4747-91fe-13486a7fcb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TM10001106[[fn=Badge]]</Template>
  <TotalTime>245</TotalTime>
  <Words>785</Words>
  <Application>Microsoft Office PowerPoint</Application>
  <PresentationFormat>Widescreen</PresentationFormat>
  <Paragraphs>97</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Century Gothic</vt:lpstr>
      <vt:lpstr>Gill Sans MT</vt:lpstr>
      <vt:lpstr>Impact</vt:lpstr>
      <vt:lpstr>Times New Roman</vt:lpstr>
      <vt:lpstr>Twinkl Cursive Looped</vt:lpstr>
      <vt:lpstr>Badge</vt:lpstr>
      <vt:lpstr>The Journey To Our School Vision</vt:lpstr>
      <vt:lpstr>Let Your Light Shine</vt:lpstr>
      <vt:lpstr>In The Beginning…</vt:lpstr>
      <vt:lpstr>Words to describe our school…</vt:lpstr>
      <vt:lpstr>Our School Community…</vt:lpstr>
      <vt:lpstr>From this the most popular words and phrases were put to parents, staff and governors… </vt:lpstr>
      <vt:lpstr>Stakeholders choice of phrases representing the four basic elements…</vt:lpstr>
      <vt:lpstr>From these phrases the staff were tasked with creating the aims of SMB…</vt:lpstr>
      <vt:lpstr>And because our overarching value of behaviour is ‘Everyone has the right to feel safe’…</vt:lpstr>
      <vt:lpstr>We then wanted a verse from the Bible to show how our aims reflected as a vision</vt:lpstr>
      <vt:lpstr>And we chose…</vt:lpstr>
      <vt:lpstr>How we linked this to school rules and rewards…</vt:lpstr>
      <vt:lpstr>We changed our ‘Green is Great’ awards to ‘Shine Awards’…</vt:lpstr>
      <vt:lpstr>And displayed children’s shining examples of work on ‘My Time To Shine’ boards…</vt:lpstr>
      <vt:lpstr>The Vision was launched in September 2019</vt:lpstr>
      <vt:lpstr>All classes wrote how they will let their light shine this year on a light source…</vt:lpstr>
      <vt:lpstr>As a whole school English project work was based on ‘The Light in the Night’…</vt:lpstr>
      <vt:lpstr>School Values</vt:lpstr>
      <vt:lpstr>FORGIVENESS</vt:lpstr>
      <vt:lpstr>LOVE</vt:lpstr>
      <vt:lpstr>HOPE</vt:lpstr>
      <vt:lpstr>FRIENDSHIP</vt:lpstr>
      <vt:lpstr>RESPECT</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Journey To Our School Vision</dc:title>
  <dc:creator>A Timson SMB</dc:creator>
  <cp:lastModifiedBy>A Timson SMB</cp:lastModifiedBy>
  <cp:revision>21</cp:revision>
  <dcterms:created xsi:type="dcterms:W3CDTF">2020-02-03T15:03:51Z</dcterms:created>
  <dcterms:modified xsi:type="dcterms:W3CDTF">2022-05-16T11:28:43Z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0x010100CAD2EF5922426941B6F00AA52E7F0042</vt:lpwstr>
  </property>
</Properties>
</file>